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59" r:id="rId9"/>
    <p:sldId id="261" r:id="rId10"/>
    <p:sldId id="262" r:id="rId11"/>
    <p:sldId id="260" r:id="rId12"/>
    <p:sldId id="263" r:id="rId13"/>
    <p:sldId id="264" r:id="rId14"/>
    <p:sldId id="265" r:id="rId15"/>
    <p:sldId id="266" r:id="rId16"/>
    <p:sldId id="272" r:id="rId17"/>
    <p:sldId id="271" r:id="rId18"/>
    <p:sldId id="273" r:id="rId19"/>
    <p:sldId id="274" r:id="rId20"/>
    <p:sldId id="295" r:id="rId21"/>
    <p:sldId id="275" r:id="rId22"/>
    <p:sldId id="276" r:id="rId23"/>
    <p:sldId id="293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9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8" r:id="rId42"/>
    <p:sldId id="296" r:id="rId43"/>
    <p:sldId id="297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7DFF-3767-4FD9-90AE-71BF574A6045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1E023B-5853-4A00-812E-71358807F22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7DFF-3767-4FD9-90AE-71BF574A6045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23B-5853-4A00-812E-71358807F22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D1E023B-5853-4A00-812E-71358807F22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7DFF-3767-4FD9-90AE-71BF574A6045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7DFF-3767-4FD9-90AE-71BF574A6045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D1E023B-5853-4A00-812E-71358807F22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7DFF-3767-4FD9-90AE-71BF574A6045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1E023B-5853-4A00-812E-71358807F221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46E7DFF-3767-4FD9-90AE-71BF574A6045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23B-5853-4A00-812E-71358807F22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7DFF-3767-4FD9-90AE-71BF574A6045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D1E023B-5853-4A00-812E-71358807F221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7DFF-3767-4FD9-90AE-71BF574A6045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D1E023B-5853-4A00-812E-71358807F2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7DFF-3767-4FD9-90AE-71BF574A6045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E023B-5853-4A00-812E-71358807F22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1E023B-5853-4A00-812E-71358807F221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7DFF-3767-4FD9-90AE-71BF574A6045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D1E023B-5853-4A00-812E-71358807F221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46E7DFF-3767-4FD9-90AE-71BF574A6045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46E7DFF-3767-4FD9-90AE-71BF574A6045}" type="datetimeFigureOut">
              <a:rPr lang="pt-BR" smtClean="0"/>
              <a:t>05/09/2022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1E023B-5853-4A00-812E-71358807F221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v.br/governodigital/pt-br/assinatura-eletronic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584776" cy="2265784"/>
          </a:xfrm>
        </p:spPr>
        <p:txBody>
          <a:bodyPr>
            <a:normAutofit fontScale="62500" lnSpcReduction="20000"/>
          </a:bodyPr>
          <a:lstStyle/>
          <a:p>
            <a:r>
              <a:rPr lang="pt-BR" sz="5700" dirty="0" smtClean="0"/>
              <a:t>Normas</a:t>
            </a:r>
          </a:p>
          <a:p>
            <a:r>
              <a:rPr lang="pt-BR" sz="5700" dirty="0" smtClean="0"/>
              <a:t>Padronização</a:t>
            </a:r>
          </a:p>
          <a:p>
            <a:r>
              <a:rPr lang="pt-BR" sz="5700" dirty="0" smtClean="0"/>
              <a:t>Orientações</a:t>
            </a:r>
          </a:p>
          <a:p>
            <a:r>
              <a:rPr lang="pt-BR" sz="5700" dirty="0" smtClean="0"/>
              <a:t>Treinamento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ROTINAS ADMINISTRATIVAS</a:t>
            </a:r>
            <a:br>
              <a:rPr lang="pt-BR" dirty="0" smtClean="0"/>
            </a:br>
            <a:r>
              <a:rPr lang="pt-BR" dirty="0" smtClean="0"/>
              <a:t>SEAD/UAB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5174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 DE EXPERIÊNCIA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1 ano de experiência = 365 dias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526032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648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 DE EXPERIÊNCIA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dirty="0"/>
              <a:t>Tem que ser possível a identificação de atividade de magistério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734481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6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 DE EXPERIÊNCIA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dirty="0"/>
              <a:t>Tem que ser possível a identificação de atividade de magistério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7383471" cy="422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16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 DE EXPERIÊNCIA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BR" dirty="0" smtClean="0"/>
              <a:t>Contra cheques: data de admissão, função/cargo/atividade</a:t>
            </a:r>
          </a:p>
          <a:p>
            <a:pPr marL="0" lvl="2" indent="0">
              <a:buClr>
                <a:schemeClr val="accent1"/>
              </a:buClr>
              <a:buSzPct val="85000"/>
              <a:buNone/>
            </a:pPr>
            <a:endParaRPr lang="pt-BR" dirty="0"/>
          </a:p>
          <a:p>
            <a:pPr marL="0" lvl="2" indent="0">
              <a:buClr>
                <a:schemeClr val="accent1"/>
              </a:buClr>
              <a:buSzPct val="85000"/>
              <a:buNone/>
            </a:pPr>
            <a:endParaRPr lang="pt-BR" dirty="0" smtClean="0"/>
          </a:p>
          <a:p>
            <a:pPr marL="0" lvl="2" indent="0">
              <a:buClr>
                <a:schemeClr val="accent1"/>
              </a:buClr>
              <a:buSzPct val="85000"/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6912768" cy="383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86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 DE EXPERIÊNCIA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Fundamentação:</a:t>
            </a:r>
          </a:p>
          <a:p>
            <a:pPr lvl="1"/>
            <a:r>
              <a:rPr lang="pt-BR" dirty="0" smtClean="0"/>
              <a:t>Portaria 183/2016/Capes</a:t>
            </a:r>
          </a:p>
          <a:p>
            <a:pPr marL="274320" lvl="1" indent="0">
              <a:buNone/>
            </a:pPr>
            <a:r>
              <a:rPr lang="pt-BR" sz="1200" dirty="0"/>
              <a:t>III. Tutor: valor de R$ 765,00 (setecentos e sessenta e cinco reais) concedido para atuação em atividades típicas de tutoria desenvolvidas no âmbito do Sistema UAB, sendo exigida formação de nível superior </a:t>
            </a:r>
            <a:r>
              <a:rPr lang="pt-BR" sz="1200" b="1" dirty="0"/>
              <a:t>e experiência mínima de 1 (um) ano no magistério </a:t>
            </a:r>
            <a:r>
              <a:rPr lang="pt-BR" sz="1200" b="1" dirty="0" smtClean="0"/>
              <a:t>do ensino </a:t>
            </a:r>
            <a:r>
              <a:rPr lang="pt-BR" sz="1200" b="1" dirty="0"/>
              <a:t>básico ou superior</a:t>
            </a:r>
            <a:r>
              <a:rPr lang="pt-BR" sz="1200" dirty="0"/>
              <a:t>;</a:t>
            </a:r>
            <a:endParaRPr lang="pt-BR" sz="1200" dirty="0" smtClean="0"/>
          </a:p>
          <a:p>
            <a:pPr lvl="1"/>
            <a:r>
              <a:rPr lang="pt-BR" dirty="0" smtClean="0"/>
              <a:t>Portaria 102/2019/Capes</a:t>
            </a:r>
          </a:p>
          <a:p>
            <a:pPr marL="274320" lvl="1" indent="0">
              <a:buNone/>
            </a:pPr>
            <a:r>
              <a:rPr lang="pt-BR" sz="1300" dirty="0"/>
              <a:t>Considerar-se-á processo seletivo como sendo a sequência de atos administrativos que operacionalize, independentemente do método, escolha criteriosa e fundamentada de indivíduos para atuarem como bolsistas nas atividades diretamente relacionadas aos propósitos do Sistema Universidade Aberta do Brasil, respeitando a legislação vigente, em especial o Art. 37 da Constituição Federal, os </a:t>
            </a:r>
            <a:r>
              <a:rPr lang="pt-BR" sz="1300" b="1" dirty="0"/>
              <a:t>normativos da CAPES </a:t>
            </a:r>
            <a:r>
              <a:rPr lang="pt-BR" sz="1300" dirty="0"/>
              <a:t>e de cada </a:t>
            </a:r>
            <a:r>
              <a:rPr lang="pt-BR" sz="1300" b="1" dirty="0"/>
              <a:t>instituição de ensino superior que o conduz</a:t>
            </a:r>
            <a:r>
              <a:rPr lang="pt-BR" sz="1300" dirty="0"/>
              <a:t>.</a:t>
            </a:r>
            <a:endParaRPr lang="pt-BR" sz="1300" dirty="0" smtClean="0"/>
          </a:p>
          <a:p>
            <a:pPr marL="274320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23167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 DE EXPERIÊNCIA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Fundamentação:</a:t>
            </a:r>
          </a:p>
          <a:p>
            <a:pPr lvl="1"/>
            <a:r>
              <a:rPr lang="pt-BR" dirty="0"/>
              <a:t>PJ UFPB/Editais de Seleção</a:t>
            </a:r>
          </a:p>
          <a:p>
            <a:pPr marL="274320" lvl="1" indent="0">
              <a:buNone/>
            </a:pPr>
            <a:endParaRPr lang="pt-PT" sz="1200" dirty="0" smtClean="0"/>
          </a:p>
          <a:p>
            <a:pPr marL="274320" lvl="1" indent="0" algn="just">
              <a:buNone/>
            </a:pPr>
            <a:r>
              <a:rPr lang="pt-PT" sz="1200" dirty="0" smtClean="0"/>
              <a:t>4.7 Para </a:t>
            </a:r>
            <a:r>
              <a:rPr lang="pt-PT" sz="1200" dirty="0"/>
              <a:t>efeitos de comprovação da experiência como docente no magistério do ensino básico e/ou superior </a:t>
            </a:r>
            <a:r>
              <a:rPr lang="pt-PT" sz="1200" b="1" dirty="0"/>
              <a:t>será aceita</a:t>
            </a:r>
            <a:r>
              <a:rPr lang="pt-PT" sz="1200" dirty="0"/>
              <a:t>: cópia da Carteira de Trabalho, cópia do contrato de trabalho devidamente assinada, contracheque (com data de admissão no serviço público e especificação da função) ou declaração emitida pelo departamento/setor de Recursos Humanos das Secrertarias de Educação do Município, Secretaria de Educação do Estado, Instituições de Ensino Superior Estadual ou Federal</a:t>
            </a:r>
            <a:r>
              <a:rPr lang="pt-PT" sz="1200" dirty="0" smtClean="0"/>
              <a:t>.</a:t>
            </a:r>
          </a:p>
          <a:p>
            <a:pPr marL="274320" lvl="1" indent="0" algn="just">
              <a:buNone/>
            </a:pPr>
            <a:r>
              <a:rPr lang="pt-BR" sz="1200" b="1" dirty="0" smtClean="0"/>
              <a:t>4.8 Não </a:t>
            </a:r>
            <a:r>
              <a:rPr lang="pt-BR" sz="1200" b="1" dirty="0"/>
              <a:t>serão aceitas como experiência no magistério</a:t>
            </a:r>
            <a:r>
              <a:rPr lang="pt-BR" sz="1200" dirty="0"/>
              <a:t>: declarações de diretores e coordenadores de escola, centro de ensino ou chefes de departamento em que o candidato tenha sido lotado, experiência como tutor, </a:t>
            </a:r>
            <a:r>
              <a:rPr lang="pt-PT" sz="1200" dirty="0"/>
              <a:t>declarações do próprio candidato ou currículos elaborados pelo pró</a:t>
            </a:r>
            <a:r>
              <a:rPr lang="it-IT" sz="1200" dirty="0"/>
              <a:t>prio candidato, inclusive Curr</a:t>
            </a:r>
            <a:r>
              <a:rPr lang="pt-PT" sz="1200" dirty="0"/>
              <a:t>ículo Lattes</a:t>
            </a:r>
            <a:r>
              <a:rPr lang="pt-BR" sz="1200" dirty="0"/>
              <a:t>.</a:t>
            </a:r>
          </a:p>
          <a:p>
            <a:pPr marL="274320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48898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ASSINATURA ELETRÔNICA</a:t>
            </a:r>
            <a:endParaRPr lang="pt-B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06" y="2436812"/>
            <a:ext cx="63150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639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DOCUMENTOS ELETRÔNICOS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DECRETO Nº 10.543, DE 13 DE NOVEMBRO DE </a:t>
            </a:r>
            <a:r>
              <a:rPr lang="pt-BR" dirty="0" smtClean="0"/>
              <a:t>2020</a:t>
            </a:r>
          </a:p>
          <a:p>
            <a:pPr lvl="1"/>
            <a:r>
              <a:rPr lang="pt-BR" dirty="0" smtClean="0"/>
              <a:t>Assinatura GOV é assinatura eletrônica avançada com permissão para:</a:t>
            </a:r>
          </a:p>
          <a:p>
            <a:pPr lvl="2"/>
            <a:r>
              <a:rPr lang="pt-BR" dirty="0" smtClean="0"/>
              <a:t>as </a:t>
            </a:r>
            <a:r>
              <a:rPr lang="pt-BR" dirty="0"/>
              <a:t>declarações prestadas em virtude de lei que constituam </a:t>
            </a:r>
            <a:r>
              <a:rPr lang="pt-BR" b="1" dirty="0"/>
              <a:t>reconhecimento de fatos</a:t>
            </a:r>
            <a:r>
              <a:rPr lang="pt-BR" dirty="0"/>
              <a:t> e </a:t>
            </a:r>
            <a:r>
              <a:rPr lang="pt-BR" b="1" dirty="0"/>
              <a:t>assunção de obrigações</a:t>
            </a:r>
            <a:r>
              <a:rPr lang="pt-BR" dirty="0"/>
              <a:t>;</a:t>
            </a:r>
            <a:endParaRPr lang="pt-BR" dirty="0" smtClean="0"/>
          </a:p>
          <a:p>
            <a:r>
              <a:rPr lang="pt-BR" dirty="0"/>
              <a:t>Resolução n° </a:t>
            </a:r>
            <a:r>
              <a:rPr lang="pt-BR" dirty="0" smtClean="0"/>
              <a:t>10/2019/CONSUNI/UFPB</a:t>
            </a:r>
          </a:p>
          <a:p>
            <a:pPr lvl="1"/>
            <a:r>
              <a:rPr lang="pt-BR" dirty="0" smtClean="0"/>
              <a:t>Art. 18 – sobre a tramitação de processos administrativos exclusivamente de forma eletrônica.</a:t>
            </a:r>
          </a:p>
          <a:p>
            <a:pPr lvl="1"/>
            <a:r>
              <a:rPr lang="pt-BR" dirty="0" err="1" smtClean="0"/>
              <a:t>Art</a:t>
            </a:r>
            <a:r>
              <a:rPr lang="pt-BR" dirty="0" smtClean="0"/>
              <a:t> 20 – adaptação de documentos não digitais para tramitação de forma eletrônica, inclusive suas assinaturas autográficas.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3585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ASSINATURA GOV.BR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www.gov.br/governodigital/pt-br/assinatura-eletronica</a:t>
            </a:r>
            <a:endParaRPr lang="pt-BR" dirty="0" smtClean="0"/>
          </a:p>
          <a:p>
            <a:pPr lvl="1"/>
            <a:r>
              <a:rPr lang="pt-BR" dirty="0" smtClean="0"/>
              <a:t>Assinatura eletrônica avançada.</a:t>
            </a:r>
          </a:p>
          <a:p>
            <a:pPr lvl="1"/>
            <a:r>
              <a:rPr lang="pt-BR" dirty="0" smtClean="0"/>
              <a:t>Nível mínimo exigido: Prata</a:t>
            </a:r>
          </a:p>
          <a:p>
            <a:pPr lvl="1"/>
            <a:r>
              <a:rPr lang="pt-BR" dirty="0" smtClean="0"/>
              <a:t>Usuário individual. Qualquer cidadão com conta GOV.</a:t>
            </a:r>
          </a:p>
          <a:p>
            <a:pPr lvl="1"/>
            <a:r>
              <a:rPr lang="pt-BR" dirty="0" smtClean="0"/>
              <a:t>Formas de validação:</a:t>
            </a:r>
          </a:p>
          <a:p>
            <a:pPr marL="274320" lvl="1" indent="0">
              <a:buNone/>
            </a:pPr>
            <a:endParaRPr lang="pt-BR" dirty="0"/>
          </a:p>
          <a:p>
            <a:pPr marL="274320" lvl="1" indent="0">
              <a:buNone/>
            </a:pPr>
            <a:endParaRPr lang="pt-BR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67913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346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ASSINATURAS SIPAC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Assinatura eletrônica mediante prévio cadastro biográfico no banco de dados da UFPB;</a:t>
            </a:r>
          </a:p>
          <a:p>
            <a:r>
              <a:rPr lang="pt-BR" dirty="0" smtClean="0"/>
              <a:t>Usuários internos;</a:t>
            </a:r>
          </a:p>
          <a:p>
            <a:r>
              <a:rPr lang="pt-BR" dirty="0" smtClean="0"/>
              <a:t>Possibilidade de múltiplos assinantes.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4149080"/>
            <a:ext cx="82581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54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b="1" dirty="0"/>
              <a:t>CADASTRO DE BOLSISTAS</a:t>
            </a:r>
            <a:endParaRPr lang="pt-BR" dirty="0"/>
          </a:p>
          <a:p>
            <a:r>
              <a:rPr lang="pt-BR" dirty="0"/>
              <a:t>- Documentação exigida</a:t>
            </a:r>
          </a:p>
          <a:p>
            <a:r>
              <a:rPr lang="pt-BR" dirty="0"/>
              <a:t>- Assinatura eletrônica/digital</a:t>
            </a:r>
          </a:p>
          <a:p>
            <a:r>
              <a:rPr lang="pt-BR" dirty="0"/>
              <a:t>- SIPAC/GOV.br</a:t>
            </a:r>
          </a:p>
          <a:p>
            <a:r>
              <a:rPr lang="pt-BR" dirty="0"/>
              <a:t>- Tramitação de processos</a:t>
            </a:r>
          </a:p>
          <a:p>
            <a:r>
              <a:rPr lang="pt-BR" dirty="0"/>
              <a:t> </a:t>
            </a:r>
          </a:p>
          <a:p>
            <a:r>
              <a:rPr lang="pt-BR" b="1" dirty="0"/>
              <a:t>SOLICITAÇÃO DE PAGAMENTO</a:t>
            </a:r>
            <a:endParaRPr lang="pt-BR" dirty="0"/>
          </a:p>
          <a:p>
            <a:r>
              <a:rPr lang="pt-BR" dirty="0"/>
              <a:t>- Padronização de solicitação de pagamento</a:t>
            </a:r>
          </a:p>
          <a:p>
            <a:r>
              <a:rPr lang="pt-BR" dirty="0"/>
              <a:t>- Verificação de acessos</a:t>
            </a:r>
          </a:p>
          <a:p>
            <a:r>
              <a:rPr lang="pt-BR" dirty="0"/>
              <a:t>- Justificativas</a:t>
            </a:r>
          </a:p>
          <a:p>
            <a:r>
              <a:rPr lang="pt-BR" dirty="0"/>
              <a:t>- Saldo de cotas, remanejamento de cotas, calendário de pagamentos</a:t>
            </a:r>
          </a:p>
          <a:p>
            <a:r>
              <a:rPr lang="pt-BR" dirty="0"/>
              <a:t> </a:t>
            </a:r>
          </a:p>
          <a:p>
            <a:r>
              <a:rPr lang="pt-BR" b="1" dirty="0"/>
              <a:t>EDITAIS</a:t>
            </a:r>
            <a:endParaRPr lang="pt-BR" dirty="0"/>
          </a:p>
          <a:p>
            <a:r>
              <a:rPr lang="pt-BR" dirty="0"/>
              <a:t>- Legislação CAPES e UFPB</a:t>
            </a:r>
          </a:p>
          <a:p>
            <a:r>
              <a:rPr lang="pt-BR" dirty="0"/>
              <a:t>- Minutas</a:t>
            </a:r>
          </a:p>
          <a:p>
            <a:r>
              <a:rPr lang="pt-BR" dirty="0"/>
              <a:t>- Prazos</a:t>
            </a:r>
          </a:p>
          <a:p>
            <a:r>
              <a:rPr lang="pt-BR" dirty="0"/>
              <a:t>- SISUAB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478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Processos eletrônicos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Os cadastros de bolsistas, solicitação de pagamentos, ofícios e toda a comunicação com a Coordenação de Programas e Projetos deve ser realizada de forma eletrônica a partir de 01/09/2022.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165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TRAMITAÇÃO DE DOCUMENTOS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TUTORES</a:t>
            </a:r>
          </a:p>
          <a:p>
            <a:pPr lvl="1"/>
            <a:r>
              <a:rPr lang="pt-BR" dirty="0" smtClean="0"/>
              <a:t>Usuários de Gov.br;</a:t>
            </a:r>
          </a:p>
          <a:p>
            <a:pPr lvl="1"/>
            <a:r>
              <a:rPr lang="pt-BR" dirty="0" smtClean="0"/>
              <a:t>Assinam todos os documentos no gov.br;</a:t>
            </a:r>
          </a:p>
          <a:p>
            <a:pPr lvl="1"/>
            <a:r>
              <a:rPr lang="pt-BR" dirty="0" smtClean="0"/>
              <a:t>Enviam para a coordenação de curso (</a:t>
            </a:r>
            <a:r>
              <a:rPr lang="pt-BR" dirty="0" err="1" smtClean="0"/>
              <a:t>Whatsapp</a:t>
            </a:r>
            <a:r>
              <a:rPr lang="pt-BR" dirty="0" smtClean="0"/>
              <a:t>, </a:t>
            </a:r>
            <a:r>
              <a:rPr lang="pt-BR" dirty="0" err="1" smtClean="0"/>
              <a:t>email</a:t>
            </a:r>
            <a:r>
              <a:rPr lang="pt-BR" dirty="0" smtClean="0"/>
              <a:t>);</a:t>
            </a:r>
          </a:p>
          <a:p>
            <a:pPr lvl="1"/>
            <a:r>
              <a:rPr lang="pt-BR" dirty="0" smtClean="0"/>
              <a:t>Coordenação cria processo SIPAC com os documentos;</a:t>
            </a:r>
          </a:p>
          <a:p>
            <a:pPr lvl="1"/>
            <a:r>
              <a:rPr lang="pt-BR" dirty="0" smtClean="0"/>
              <a:t>Coordenação solicita assinatura do Coordenador Geral UAB no Termo de Compromisso ao inserir este documento no </a:t>
            </a:r>
            <a:r>
              <a:rPr lang="pt-BR" dirty="0" err="1" smtClean="0"/>
              <a:t>Sipac</a:t>
            </a:r>
            <a:r>
              <a:rPr lang="pt-BR" dirty="0" smtClean="0"/>
              <a:t>;</a:t>
            </a:r>
          </a:p>
          <a:p>
            <a:pPr lvl="1"/>
            <a:r>
              <a:rPr lang="pt-BR" dirty="0"/>
              <a:t>Coordenação </a:t>
            </a:r>
            <a:r>
              <a:rPr lang="pt-BR" dirty="0" smtClean="0"/>
              <a:t>aprova documentos </a:t>
            </a:r>
            <a:r>
              <a:rPr lang="pt-BR" dirty="0"/>
              <a:t>e junta ofício solicitando cadastramento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Envio de processo para a SEAD – Coord. de Programas e Projetos (11.00.02.01.01.06);</a:t>
            </a:r>
          </a:p>
          <a:p>
            <a:pPr lvl="1"/>
            <a:r>
              <a:rPr lang="pt-BR" dirty="0" smtClean="0"/>
              <a:t>SEAD/CPP recebe, analisa, cadastra no SGB.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6044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TRAMITAÇÃO DE </a:t>
            </a:r>
            <a:r>
              <a:rPr lang="pt-BR" dirty="0" smtClean="0"/>
              <a:t>DOCUMENTOS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PROFESSOR FORMADOR</a:t>
            </a:r>
          </a:p>
          <a:p>
            <a:pPr lvl="1"/>
            <a:r>
              <a:rPr lang="pt-BR" dirty="0" smtClean="0"/>
              <a:t>Usuário de SIPAC e GOV;</a:t>
            </a:r>
          </a:p>
          <a:p>
            <a:pPr lvl="1"/>
            <a:r>
              <a:rPr lang="pt-BR" dirty="0" smtClean="0"/>
              <a:t>Cria processo via SIPAC com documentos assinados (GOV ou </a:t>
            </a:r>
            <a:r>
              <a:rPr lang="pt-BR" dirty="0" err="1" smtClean="0"/>
              <a:t>Sipac</a:t>
            </a:r>
            <a:r>
              <a:rPr lang="pt-BR" dirty="0" smtClean="0"/>
              <a:t>);</a:t>
            </a:r>
          </a:p>
          <a:p>
            <a:pPr lvl="1"/>
            <a:r>
              <a:rPr lang="pt-BR" dirty="0" smtClean="0"/>
              <a:t>Solicita assinatura do Coordenador Geral UAB ao criar o documento TERMO de compromisso no </a:t>
            </a:r>
            <a:r>
              <a:rPr lang="pt-BR" dirty="0" err="1" smtClean="0"/>
              <a:t>Sipac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Envia processo para a Coordenação de Curso;</a:t>
            </a:r>
          </a:p>
          <a:p>
            <a:pPr lvl="1"/>
            <a:r>
              <a:rPr lang="pt-BR" dirty="0" smtClean="0"/>
              <a:t>Coordenação aprova documentos e junta ofício solicitando cadastramento;</a:t>
            </a:r>
          </a:p>
          <a:p>
            <a:pPr lvl="1"/>
            <a:r>
              <a:rPr lang="pt-BR" dirty="0"/>
              <a:t>Envio de processo para a SEAD – Coord. de Programas e Projetos (11.00.02.01.01.06);</a:t>
            </a:r>
          </a:p>
          <a:p>
            <a:pPr lvl="1"/>
            <a:r>
              <a:rPr lang="pt-BR" dirty="0"/>
              <a:t>SEAD/CPP recebe, analisa, cadastra no </a:t>
            </a:r>
            <a:r>
              <a:rPr lang="pt-BR" dirty="0" smtClean="0"/>
              <a:t>SGB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9368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TRAMITAÇÃO DE DOCUMENTOS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Ofício da Coordenação de Curso solicitando o cadastramento do bolsista é obrigatório e deve conter as seguintes </a:t>
            </a:r>
            <a:r>
              <a:rPr lang="pt-BR" dirty="0" smtClean="0"/>
              <a:t>informações:</a:t>
            </a:r>
            <a:endParaRPr lang="pt-BR" dirty="0" smtClean="0"/>
          </a:p>
          <a:p>
            <a:pPr lvl="1"/>
            <a:r>
              <a:rPr lang="pt-BR" dirty="0" smtClean="0"/>
              <a:t>Nome do bolsista;</a:t>
            </a:r>
          </a:p>
          <a:p>
            <a:pPr lvl="1"/>
            <a:r>
              <a:rPr lang="pt-BR" dirty="0" smtClean="0"/>
              <a:t>Função a ser desempenhada (Tutor presencial, a distância, professor formador I, professor formador II);</a:t>
            </a:r>
          </a:p>
          <a:p>
            <a:pPr lvl="1"/>
            <a:r>
              <a:rPr lang="pt-BR" dirty="0" smtClean="0"/>
              <a:t>Edital de seleção no qual foi aprovado;</a:t>
            </a:r>
          </a:p>
          <a:p>
            <a:pPr lvl="1"/>
            <a:r>
              <a:rPr lang="pt-BR" dirty="0" smtClean="0"/>
              <a:t>Ordem de classificação;</a:t>
            </a:r>
          </a:p>
          <a:p>
            <a:pPr lvl="1"/>
            <a:r>
              <a:rPr lang="pt-BR" dirty="0" smtClean="0"/>
              <a:t>Disciplina/polo que atuará;</a:t>
            </a:r>
          </a:p>
          <a:p>
            <a:pPr lvl="1"/>
            <a:r>
              <a:rPr lang="pt-BR" dirty="0" smtClean="0"/>
              <a:t>Período da vinculação.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5039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PROCESSOS SIPAC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" y="1941512"/>
            <a:ext cx="79914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944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PROCESSOS SIPAC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276265"/>
            <a:ext cx="8504238" cy="307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675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PROCESSOS SIPAC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150440"/>
            <a:ext cx="8504238" cy="332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870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PROCESSOS SIPAC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11.00.02.01.01.06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6538360" cy="391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297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SOLICITAÇÃO DE PAGAMENTO</a:t>
            </a:r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6" y="2641600"/>
            <a:ext cx="62769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060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PADRONIZAÇÃO DE SOLICITAÇÕES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Informações do processo via SIPAC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9" y="2348880"/>
            <a:ext cx="879237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8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CADASTRO DE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BOLSISTAS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Documentação exigida:</a:t>
            </a:r>
          </a:p>
          <a:p>
            <a:pPr lvl="1"/>
            <a:r>
              <a:rPr lang="pt-BR" dirty="0" smtClean="0"/>
              <a:t>FICHA/TERMO DE CADASTRAMENTO</a:t>
            </a:r>
          </a:p>
          <a:p>
            <a:pPr lvl="1"/>
            <a:r>
              <a:rPr lang="pt-BR" dirty="0" smtClean="0"/>
              <a:t>DECLARAÇÃO DE NÃO ACÚMULO DE BOLSAS</a:t>
            </a:r>
          </a:p>
          <a:p>
            <a:pPr lvl="1"/>
            <a:r>
              <a:rPr lang="pt-BR" dirty="0" smtClean="0"/>
              <a:t>RG E CPF</a:t>
            </a:r>
          </a:p>
          <a:p>
            <a:pPr lvl="1"/>
            <a:r>
              <a:rPr lang="pt-BR" dirty="0" smtClean="0"/>
              <a:t>COMPROVANTE DE EXPERIÊNCIA</a:t>
            </a:r>
          </a:p>
          <a:p>
            <a:pPr lvl="2"/>
            <a:r>
              <a:rPr lang="pt-BR" dirty="0" smtClean="0"/>
              <a:t>1 ano de magistério no ensino básico e/ou superior </a:t>
            </a:r>
          </a:p>
          <a:p>
            <a:pPr lvl="2"/>
            <a:r>
              <a:rPr lang="pt-BR" dirty="0" smtClean="0"/>
              <a:t>Não aceita experiência de tutor</a:t>
            </a:r>
          </a:p>
          <a:p>
            <a:pPr lvl="2"/>
            <a:r>
              <a:rPr lang="pt-BR" dirty="0" smtClean="0"/>
              <a:t>Tem que ser possível a identificação de atividade de magistério</a:t>
            </a:r>
          </a:p>
          <a:p>
            <a:pPr lvl="2"/>
            <a:r>
              <a:rPr lang="pt-BR" dirty="0" smtClean="0"/>
              <a:t>Iniciativa privada: CTPS e/ou contrato de trabalho</a:t>
            </a:r>
          </a:p>
          <a:p>
            <a:pPr lvl="2"/>
            <a:r>
              <a:rPr lang="pt-BR" dirty="0" err="1" smtClean="0"/>
              <a:t>Contra-cheques</a:t>
            </a:r>
            <a:endParaRPr lang="pt-BR" dirty="0" smtClean="0"/>
          </a:p>
          <a:p>
            <a:pPr lvl="1"/>
            <a:r>
              <a:rPr lang="pt-BR" dirty="0" smtClean="0"/>
              <a:t>COMPROVAÇÃO DE FORMAÇÃO</a:t>
            </a:r>
          </a:p>
          <a:p>
            <a:pPr lvl="2"/>
            <a:r>
              <a:rPr lang="pt-BR" dirty="0" smtClean="0"/>
              <a:t>Maior titulação (frente e verso)</a:t>
            </a:r>
            <a:endParaRPr lang="pt-BR" dirty="0"/>
          </a:p>
          <a:p>
            <a:pPr marL="594360" lvl="2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33938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PADRONIZAÇÃO DE SOLICITAÇÕES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488832" cy="494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546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PADRONIZAÇÃO DE SOLICITAÇÕES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03" y="1527175"/>
            <a:ext cx="719308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591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PADRONIZAÇÃO DE SOLICITAÇÕES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Cada coordenador deve solicitar pagamento apenas de bolsistas vinculados ao seu curso;</a:t>
            </a:r>
          </a:p>
          <a:p>
            <a:r>
              <a:rPr lang="pt-BR" dirty="0" smtClean="0"/>
              <a:t>Cabe ao coordenador de curso analisar/aprovar/ solicitar justificativa de bolsista com desempenho abaixo do mínimo requerido;</a:t>
            </a:r>
          </a:p>
          <a:p>
            <a:r>
              <a:rPr lang="pt-BR" dirty="0" smtClean="0"/>
              <a:t>Pagamentos de lote complementar/retroativo devem vir separados do lote principal;</a:t>
            </a:r>
          </a:p>
          <a:p>
            <a:r>
              <a:rPr lang="pt-BR" dirty="0" smtClean="0"/>
              <a:t>Lotes complementares só podem ser solicitados até 2 meses retroativos;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0455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PADRONIZAÇÃO DE SOLICITAÇÕES</a:t>
            </a:r>
            <a:endParaRPr lang="pt-B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4" y="1836737"/>
            <a:ext cx="74295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265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ACESSOS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Período de contabilização</a:t>
            </a:r>
          </a:p>
          <a:p>
            <a:pPr lvl="1"/>
            <a:r>
              <a:rPr lang="pt-BR" dirty="0"/>
              <a:t>Dia 10 do mês anterior ao dia 09 do mês da </a:t>
            </a:r>
            <a:r>
              <a:rPr lang="pt-BR" dirty="0" smtClean="0"/>
              <a:t>solicitação</a:t>
            </a:r>
          </a:p>
          <a:p>
            <a:pPr marL="0" indent="0">
              <a:buNone/>
            </a:pPr>
            <a:r>
              <a:rPr lang="pt-BR" dirty="0" smtClean="0"/>
              <a:t>	</a:t>
            </a:r>
          </a:p>
          <a:p>
            <a:r>
              <a:rPr lang="pt-BR" dirty="0" smtClean="0"/>
              <a:t>Cotas para professor</a:t>
            </a:r>
          </a:p>
          <a:p>
            <a:pPr lvl="1"/>
            <a:r>
              <a:rPr lang="pt-BR" dirty="0" smtClean="0"/>
              <a:t>1 cota a cada 15h/disciplina</a:t>
            </a:r>
          </a:p>
          <a:p>
            <a:pPr marL="274320" lvl="1" indent="0">
              <a:buNone/>
            </a:pPr>
            <a:endParaRPr lang="pt-BR" dirty="0" smtClean="0"/>
          </a:p>
          <a:p>
            <a:r>
              <a:rPr lang="pt-BR" dirty="0" smtClean="0"/>
              <a:t>Índice a ser atingido:</a:t>
            </a:r>
          </a:p>
          <a:p>
            <a:pPr lvl="1"/>
            <a:r>
              <a:rPr lang="pt-BR" dirty="0" smtClean="0"/>
              <a:t>Dias úteis do período (tutor); 4 dias para cada 30h/aula (</a:t>
            </a:r>
            <a:r>
              <a:rPr lang="pt-BR" dirty="0" err="1" smtClean="0"/>
              <a:t>prof</a:t>
            </a:r>
            <a:r>
              <a:rPr lang="pt-BR" dirty="0" smtClean="0"/>
              <a:t>).</a:t>
            </a:r>
          </a:p>
          <a:p>
            <a:pPr marL="274320" lvl="1" indent="0">
              <a:buNone/>
            </a:pPr>
            <a:endParaRPr lang="pt-BR" dirty="0"/>
          </a:p>
          <a:p>
            <a:pPr marL="274320" lvl="1" indent="0">
              <a:buNone/>
            </a:pPr>
            <a:endParaRPr lang="pt-BR" dirty="0" smtClean="0"/>
          </a:p>
          <a:p>
            <a:r>
              <a:rPr lang="pt-BR" dirty="0"/>
              <a:t>Pagamento abaixo do desempenho	</a:t>
            </a:r>
          </a:p>
          <a:p>
            <a:pPr lvl="1"/>
            <a:r>
              <a:rPr lang="pt-BR" dirty="0"/>
              <a:t>Coordenador de curso deve apresentar justificativa e consultar coordenador de </a:t>
            </a:r>
            <a:r>
              <a:rPr lang="pt-BR" dirty="0" smtClean="0"/>
              <a:t>tutoria</a:t>
            </a:r>
          </a:p>
          <a:p>
            <a:pPr marL="0" indent="0">
              <a:buNone/>
            </a:pPr>
            <a:r>
              <a:rPr lang="pt-BR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54340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PRAZOS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Pagamento lote regular</a:t>
            </a:r>
          </a:p>
          <a:p>
            <a:pPr lvl="1"/>
            <a:r>
              <a:rPr lang="pt-BR" dirty="0" smtClean="0"/>
              <a:t>Até </a:t>
            </a:r>
            <a:r>
              <a:rPr lang="pt-BR" dirty="0"/>
              <a:t>o dia 15 de cada mês</a:t>
            </a:r>
          </a:p>
          <a:p>
            <a:r>
              <a:rPr lang="pt-BR" dirty="0" smtClean="0"/>
              <a:t>Pagamento lote complementar/retroativo</a:t>
            </a:r>
          </a:p>
          <a:p>
            <a:pPr lvl="1"/>
            <a:r>
              <a:rPr lang="pt-BR" dirty="0" smtClean="0"/>
              <a:t>Até o dia 10 de cada mês</a:t>
            </a:r>
          </a:p>
          <a:p>
            <a:r>
              <a:rPr lang="pt-BR" dirty="0" smtClean="0"/>
              <a:t>Cadastros de bolsistas</a:t>
            </a:r>
          </a:p>
          <a:p>
            <a:pPr lvl="1"/>
            <a:r>
              <a:rPr lang="pt-BR" dirty="0" smtClean="0"/>
              <a:t>Até o dia 10 de cada mês (para ser incluído na mesma folha)</a:t>
            </a:r>
          </a:p>
          <a:p>
            <a:r>
              <a:rPr lang="pt-BR" dirty="0" smtClean="0"/>
              <a:t>Editais finalizados</a:t>
            </a:r>
          </a:p>
          <a:p>
            <a:pPr lvl="1"/>
            <a:r>
              <a:rPr lang="pt-BR" dirty="0" smtClean="0"/>
              <a:t>Até 20 após publicação do resultado final</a:t>
            </a:r>
          </a:p>
          <a:p>
            <a:r>
              <a:rPr lang="pt-BR" dirty="0" smtClean="0"/>
              <a:t>Cadastros de bolsistas só serão realizados após envio de documentação de edital de seleção.</a:t>
            </a:r>
          </a:p>
        </p:txBody>
      </p:sp>
    </p:spTree>
    <p:extLst>
      <p:ext uri="{BB962C8B-B14F-4D97-AF65-F5344CB8AC3E}">
        <p14:creationId xmlns:p14="http://schemas.microsoft.com/office/powerpoint/2010/main" val="598925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COTAS DE BOLSA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Remanejamento de cotas</a:t>
            </a:r>
          </a:p>
          <a:p>
            <a:pPr lvl="1"/>
            <a:r>
              <a:rPr lang="pt-BR" dirty="0"/>
              <a:t>Entre funções diferentes no mesmo curso;</a:t>
            </a:r>
          </a:p>
          <a:p>
            <a:pPr lvl="1"/>
            <a:r>
              <a:rPr lang="pt-BR" dirty="0"/>
              <a:t>Entre funções iguais em cursos diferentes;</a:t>
            </a:r>
          </a:p>
          <a:p>
            <a:pPr lvl="1"/>
            <a:r>
              <a:rPr lang="pt-BR" dirty="0"/>
              <a:t>Entre funções diferentes em cursos diferentes</a:t>
            </a:r>
            <a:r>
              <a:rPr lang="pt-BR" dirty="0" smtClean="0"/>
              <a:t>.</a:t>
            </a:r>
          </a:p>
          <a:p>
            <a:pPr marL="274320" lvl="1" indent="0">
              <a:buNone/>
            </a:pPr>
            <a:endParaRPr lang="pt-BR" dirty="0" smtClean="0"/>
          </a:p>
          <a:p>
            <a:r>
              <a:rPr lang="pt-BR" dirty="0" smtClean="0"/>
              <a:t>Solicitação realizada pelo Coordenador de curso que cede as cotas mediante ofício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Planejamento de pagamento no início do período (evitar falta de cotas no final do semestre).</a:t>
            </a:r>
          </a:p>
          <a:p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4296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EDITAIS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PROFESSOR FORMADOR</a:t>
            </a:r>
          </a:p>
          <a:p>
            <a:pPr lvl="1"/>
            <a:r>
              <a:rPr lang="pt-BR" dirty="0" smtClean="0"/>
              <a:t>Realizado pelos Departamentos;</a:t>
            </a:r>
          </a:p>
          <a:p>
            <a:pPr lvl="1"/>
            <a:r>
              <a:rPr lang="pt-BR" dirty="0" smtClean="0"/>
              <a:t>Participação restrita aos docentes concursados da instituição (incluídos os professores substitutos);</a:t>
            </a:r>
          </a:p>
          <a:p>
            <a:pPr lvl="1"/>
            <a:r>
              <a:rPr lang="pt-BR" dirty="0" smtClean="0"/>
              <a:t>Professores substitutos devem ter período de vinculação como professor formador não superior ao período de seu contrato;</a:t>
            </a:r>
          </a:p>
          <a:p>
            <a:pPr lvl="1"/>
            <a:r>
              <a:rPr lang="pt-BR" dirty="0" smtClean="0"/>
              <a:t>Findo o contrato do professor substituto antes do prazo, deve-se proceder ao </a:t>
            </a:r>
            <a:r>
              <a:rPr lang="pt-BR" dirty="0" err="1" smtClean="0"/>
              <a:t>descadastramento</a:t>
            </a:r>
            <a:r>
              <a:rPr lang="pt-BR" dirty="0" smtClean="0"/>
              <a:t> como professor formador;</a:t>
            </a:r>
          </a:p>
          <a:p>
            <a:pPr lvl="1"/>
            <a:r>
              <a:rPr lang="pt-BR" dirty="0" smtClean="0"/>
              <a:t>Obrigação de informar finalização do edital em até 20 dias após a publicação do resultado final (</a:t>
            </a:r>
            <a:r>
              <a:rPr lang="pt-BR" dirty="0" err="1" smtClean="0"/>
              <a:t>Sisuab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Obrigação de adotar minutas de Edital aprovadas pela PJ da UFPB.</a:t>
            </a:r>
          </a:p>
        </p:txBody>
      </p:sp>
    </p:spTree>
    <p:extLst>
      <p:ext uri="{BB962C8B-B14F-4D97-AF65-F5344CB8AC3E}">
        <p14:creationId xmlns:p14="http://schemas.microsoft.com/office/powerpoint/2010/main" val="2612866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EDITAIS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TUTORES</a:t>
            </a:r>
          </a:p>
          <a:p>
            <a:pPr lvl="1"/>
            <a:r>
              <a:rPr lang="pt-BR" dirty="0"/>
              <a:t>Realizado pelos </a:t>
            </a:r>
            <a:r>
              <a:rPr lang="pt-BR" dirty="0" smtClean="0"/>
              <a:t>Colegiados de Curso;</a:t>
            </a:r>
          </a:p>
          <a:p>
            <a:pPr lvl="1"/>
            <a:r>
              <a:rPr lang="pt-BR" dirty="0" smtClean="0"/>
              <a:t>Ampla participação da comunidade em geral;</a:t>
            </a:r>
          </a:p>
          <a:p>
            <a:pPr lvl="1"/>
            <a:r>
              <a:rPr lang="pt-BR" dirty="0" smtClean="0"/>
              <a:t>Publicação realizada nas páginas dos Cursos e/ou Centro;</a:t>
            </a:r>
          </a:p>
          <a:p>
            <a:pPr lvl="1"/>
            <a:r>
              <a:rPr lang="pt-BR" dirty="0" smtClean="0"/>
              <a:t>Informar à SEAD para publicação como notícia;</a:t>
            </a:r>
          </a:p>
          <a:p>
            <a:pPr lvl="1"/>
            <a:r>
              <a:rPr lang="pt-BR" dirty="0"/>
              <a:t>Obrigação de informar finalização do edital em até 20 dias após a publicação do resultado final (</a:t>
            </a:r>
            <a:r>
              <a:rPr lang="pt-BR" dirty="0" err="1"/>
              <a:t>Sisuab</a:t>
            </a:r>
            <a:r>
              <a:rPr lang="pt-BR" dirty="0" smtClean="0"/>
              <a:t>);</a:t>
            </a:r>
          </a:p>
          <a:p>
            <a:pPr lvl="1"/>
            <a:r>
              <a:rPr lang="pt-BR" dirty="0"/>
              <a:t>Obrigação de adotar minutas de Edital aprovadas pela PJ da UFPB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5428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REGRAS GERAIS - EDITAIS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Dar publicidade a todas as etapas do Processo Seletivo;</a:t>
            </a:r>
          </a:p>
          <a:p>
            <a:r>
              <a:rPr lang="pt-BR" dirty="0" smtClean="0"/>
              <a:t>Cumprir cronograma geral aprovado pela PJ;</a:t>
            </a:r>
          </a:p>
          <a:p>
            <a:r>
              <a:rPr lang="pt-BR" dirty="0" smtClean="0"/>
              <a:t>Datar todos os documentos certificadores (resultados e publicações em geral);</a:t>
            </a:r>
          </a:p>
          <a:p>
            <a:r>
              <a:rPr lang="pt-BR" dirty="0" smtClean="0"/>
              <a:t>Analisar documentos na fase de habilitação de acordo com o preconizado nas Portarias Capes e Edital;</a:t>
            </a:r>
          </a:p>
          <a:p>
            <a:r>
              <a:rPr lang="pt-BR" dirty="0" smtClean="0"/>
              <a:t>Emitir relatório ao final do certame;</a:t>
            </a:r>
          </a:p>
          <a:p>
            <a:r>
              <a:rPr lang="pt-BR" dirty="0" smtClean="0"/>
              <a:t>Organizar lista final de classificados de acordo com quadro de vagas do edital.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590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FICHA/TERMO DE CADASTRAMENTO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Preenchimento: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48272"/>
            <a:ext cx="7056784" cy="387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260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Acesso ao </a:t>
            </a:r>
            <a:r>
              <a:rPr lang="pt-BR" dirty="0" err="1" smtClean="0"/>
              <a:t>Sisuab</a:t>
            </a:r>
            <a:r>
              <a:rPr lang="pt-BR" dirty="0" smtClean="0"/>
              <a:t> e SGB deve ser solicitado ao coordenador geral UAB através de </a:t>
            </a:r>
            <a:r>
              <a:rPr lang="pt-BR" dirty="0" err="1" smtClean="0"/>
              <a:t>email</a:t>
            </a:r>
            <a:r>
              <a:rPr lang="pt-BR" dirty="0" smtClean="0"/>
              <a:t>, após apresentação de documentação de cadastro;</a:t>
            </a:r>
          </a:p>
          <a:p>
            <a:pPr algn="just"/>
            <a:r>
              <a:rPr lang="pt-BR" dirty="0" smtClean="0"/>
              <a:t>Todos os editais de seleção devem ser informados obrigatoriamente no </a:t>
            </a:r>
            <a:r>
              <a:rPr lang="pt-BR" dirty="0" err="1" smtClean="0"/>
              <a:t>Sisuab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Todos os documentos de cadastro de bolsistas são anexados ao SGB e podem ser objeto de aprovação/rejeição por parte da Capes;</a:t>
            </a:r>
          </a:p>
          <a:p>
            <a:pPr algn="just"/>
            <a:r>
              <a:rPr lang="pt-BR" dirty="0" smtClean="0"/>
              <a:t>Todos os tutores devem ser cadastrados no SAG pelos coord. de curso. Após esse cadastro deve ser solicitada a ativação dos tutores à SEAD/CPP.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2862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Documentos eletrônicos devem ser digitalizados de forma a permanecerem legíveis;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6076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Normas e Instruções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Portaria 183/2016/Capes – Diretrizes para concessão de bolsas;</a:t>
            </a:r>
          </a:p>
          <a:p>
            <a:r>
              <a:rPr lang="pt-BR" dirty="0" smtClean="0"/>
              <a:t>Portaria 102/2019/Capes – Regulamenta o processo seletivo para concessão de bolsas;</a:t>
            </a:r>
          </a:p>
          <a:p>
            <a:r>
              <a:rPr lang="pt-BR" dirty="0" smtClean="0"/>
              <a:t>Instrução Normativa 2/2017/Capes – Procedimentos e parâmetros para pagamento de bolsas;</a:t>
            </a:r>
          </a:p>
          <a:p>
            <a:r>
              <a:rPr lang="pt-BR" dirty="0" smtClean="0"/>
              <a:t>Ofício 187/2016/DED/Capes – Esclarecimentos sobre tempo de experiência;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03971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980728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rgbClr val="C00000"/>
                </a:solidFill>
              </a:rPr>
              <a:t>MUITO OBRIGADA PELA PARTICIPAÇÃO DE TODOS!!!</a:t>
            </a:r>
            <a:endParaRPr lang="pt-BR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FICHA/TERMO DE </a:t>
            </a:r>
            <a:r>
              <a:rPr lang="pt-BR" dirty="0" smtClean="0"/>
              <a:t>CADASTRAMENTO</a:t>
            </a:r>
            <a:endParaRPr lang="pt-BR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39" y="1527175"/>
            <a:ext cx="597521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71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DECLARAÇÃO NÃO ACÚMULO DE BOLSAS</a:t>
            </a:r>
            <a:endParaRPr lang="pt-B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6954070" cy="396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63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RG E CPF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No caso de primeiro cadastro é obrigatório apresentar RG.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4896544" cy="3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11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COMPROVANTE DE EXPERIÊNCIA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1 ano de experiência = 365 dias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734481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3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 DE EXPERIÊNCIA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1 ano de experiência = 365 dias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22" y="2132856"/>
            <a:ext cx="6751550" cy="403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552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1677</TotalTime>
  <Words>1426</Words>
  <Application>Microsoft Office PowerPoint</Application>
  <PresentationFormat>Apresentação na tela (4:3)</PresentationFormat>
  <Paragraphs>200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Cívico</vt:lpstr>
      <vt:lpstr>ROTINAS ADMINISTRATIVAS SEAD/UAB</vt:lpstr>
      <vt:lpstr>RESUMO</vt:lpstr>
      <vt:lpstr>CADASTRO DE BOLSISTAS</vt:lpstr>
      <vt:lpstr>FICHA/TERMO DE CADASTRAMENTO</vt:lpstr>
      <vt:lpstr>FICHA/TERMO DE CADASTRAMENTO</vt:lpstr>
      <vt:lpstr>DECLARAÇÃO NÃO ACÚMULO DE BOLSAS</vt:lpstr>
      <vt:lpstr>RG E CPF</vt:lpstr>
      <vt:lpstr>COMPROVANTE DE EXPERIÊNCIA</vt:lpstr>
      <vt:lpstr>COMPROVANTE DE EXPERIÊNCIA</vt:lpstr>
      <vt:lpstr>COMPROVANTE DE EXPERIÊNCIA</vt:lpstr>
      <vt:lpstr>COMPROVANTE DE EXPERIÊNCIA</vt:lpstr>
      <vt:lpstr>COMPROVANTE DE EXPERIÊNCIA</vt:lpstr>
      <vt:lpstr>COMPROVANTE DE EXPERIÊNCIA</vt:lpstr>
      <vt:lpstr>COMPROVANTE DE EXPERIÊNCIA</vt:lpstr>
      <vt:lpstr>COMPROVANTE DE EXPERIÊNCIA</vt:lpstr>
      <vt:lpstr>ASSINATURA ELETRÔNICA</vt:lpstr>
      <vt:lpstr>DOCUMENTOS ELETRÔNICOS</vt:lpstr>
      <vt:lpstr>ASSINATURA GOV.BR</vt:lpstr>
      <vt:lpstr>ASSINATURAS SIPAC</vt:lpstr>
      <vt:lpstr>Processos eletrônicos</vt:lpstr>
      <vt:lpstr>TRAMITAÇÃO DE DOCUMENTOS</vt:lpstr>
      <vt:lpstr>TRAMITAÇÃO DE DOCUMENTOS</vt:lpstr>
      <vt:lpstr>TRAMITAÇÃO DE DOCUMENTOS</vt:lpstr>
      <vt:lpstr>PROCESSOS SIPAC</vt:lpstr>
      <vt:lpstr>PROCESSOS SIPAC</vt:lpstr>
      <vt:lpstr>PROCESSOS SIPAC</vt:lpstr>
      <vt:lpstr>PROCESSOS SIPAC</vt:lpstr>
      <vt:lpstr>SOLICITAÇÃO DE PAGAMENTO</vt:lpstr>
      <vt:lpstr>PADRONIZAÇÃO DE SOLICITAÇÕES</vt:lpstr>
      <vt:lpstr>PADRONIZAÇÃO DE SOLICITAÇÕES</vt:lpstr>
      <vt:lpstr>PADRONIZAÇÃO DE SOLICITAÇÕES</vt:lpstr>
      <vt:lpstr>PADRONIZAÇÃO DE SOLICITAÇÕES</vt:lpstr>
      <vt:lpstr>PADRONIZAÇÃO DE SOLICITAÇÕES</vt:lpstr>
      <vt:lpstr>ACESSOS</vt:lpstr>
      <vt:lpstr>PRAZOS</vt:lpstr>
      <vt:lpstr>COTAS DE BOLSA</vt:lpstr>
      <vt:lpstr>EDITAIS</vt:lpstr>
      <vt:lpstr>EDITAIS</vt:lpstr>
      <vt:lpstr>REGRAS GERAIS - EDITAIS</vt:lpstr>
      <vt:lpstr>SISTEMAS</vt:lpstr>
      <vt:lpstr>OBSERVAÇÕES</vt:lpstr>
      <vt:lpstr>Normas e Instruções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ROTINAS ADMINISTRATIVAS SEAD/UAB</dc:title>
  <dc:creator>Tammy</dc:creator>
  <cp:lastModifiedBy>Tammy</cp:lastModifiedBy>
  <cp:revision>49</cp:revision>
  <dcterms:created xsi:type="dcterms:W3CDTF">2022-08-25T20:19:05Z</dcterms:created>
  <dcterms:modified xsi:type="dcterms:W3CDTF">2022-09-05T12:26:38Z</dcterms:modified>
</cp:coreProperties>
</file>